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59" r:id="rId5"/>
    <p:sldId id="260" r:id="rId6"/>
    <p:sldId id="268" r:id="rId7"/>
    <p:sldId id="273" r:id="rId8"/>
    <p:sldId id="270" r:id="rId9"/>
    <p:sldId id="272" r:id="rId10"/>
    <p:sldId id="276" r:id="rId11"/>
    <p:sldId id="271" r:id="rId12"/>
    <p:sldId id="261" r:id="rId13"/>
    <p:sldId id="277" r:id="rId14"/>
    <p:sldId id="269" r:id="rId15"/>
    <p:sldId id="267" r:id="rId16"/>
    <p:sldId id="275" r:id="rId17"/>
    <p:sldId id="263" r:id="rId18"/>
    <p:sldId id="27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Joshua Kristopher - (joshuaksmith)" initials="SJK-(" lastIdx="2" clrIdx="0">
    <p:extLst>
      <p:ext uri="{19B8F6BF-5375-455C-9EA6-DF929625EA0E}">
        <p15:presenceInfo xmlns:p15="http://schemas.microsoft.com/office/powerpoint/2012/main" userId="S::joshuaksmith@email.arizona.edu::d3036105-62fb-4531-bd47-d3dca2712e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7FF"/>
    <a:srgbClr val="21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6"/>
    <p:restoredTop sz="86412"/>
  </p:normalViewPr>
  <p:slideViewPr>
    <p:cSldViewPr snapToGrid="0" snapToObjects="1">
      <p:cViewPr varScale="1">
        <p:scale>
          <a:sx n="102" d="100"/>
          <a:sy n="102" d="100"/>
        </p:scale>
        <p:origin x="132" y="306"/>
      </p:cViewPr>
      <p:guideLst/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2T14:05:19.100" idx="1">
    <p:pos x="3448" y="4417"/>
    <p:text/>
    <p:extLst>
      <p:ext uri="{C676402C-5697-4E1C-873F-D02D1690AC5C}">
        <p15:threadingInfo xmlns:p15="http://schemas.microsoft.com/office/powerpoint/2012/main" timeZoneBias="420"/>
      </p:ext>
    </p:extLst>
  </p:cm>
  <p:cm authorId="1" dt="2020-04-02T14:09:28.819" idx="2">
    <p:pos x="10" y="10"/>
    <p:text>Statement of the problem;
CatSat’s orbit is projected to near 550 km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4742-D471-EF4A-ADD4-404FCDABAEB0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7C836-C0E5-B04B-BE84-70DC711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7C836-C0E5-B04B-BE84-70DC7117F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Statement of the problem;</a:t>
            </a:r>
          </a:p>
          <a:p>
            <a:r>
              <a:rPr lang="en-US" dirty="0" err="1"/>
              <a:t>CatSat’s</a:t>
            </a:r>
            <a:r>
              <a:rPr lang="en-US" dirty="0"/>
              <a:t> orbit is projected to near 550 km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7C836-C0E5-B04B-BE84-70DC7117F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1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7C836-C0E5-B04B-BE84-70DC7117F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7C836-C0E5-B04B-BE84-70DC7117F6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equations obtained from  John A </a:t>
            </a:r>
            <a:r>
              <a:rPr lang="en-US" dirty="0" err="1"/>
              <a:t>Kolobuchar</a:t>
            </a:r>
            <a:r>
              <a:rPr lang="en-US" dirty="0"/>
              <a:t>  paper Total </a:t>
            </a:r>
            <a:r>
              <a:rPr lang="en-US" dirty="0" err="1"/>
              <a:t>elctron</a:t>
            </a:r>
            <a:r>
              <a:rPr lang="en-US" dirty="0"/>
              <a:t> Content studies,</a:t>
            </a:r>
          </a:p>
          <a:p>
            <a:r>
              <a:rPr lang="en-US" dirty="0"/>
              <a:t>I wrote C code that allows you to input given coordinates for a ground station, Vertical Total Electron content,  a </a:t>
            </a:r>
            <a:r>
              <a:rPr lang="en-US" dirty="0" err="1"/>
              <a:t>salatites</a:t>
            </a:r>
            <a:r>
              <a:rPr lang="en-US" dirty="0"/>
              <a:t> </a:t>
            </a:r>
            <a:r>
              <a:rPr lang="en-US" dirty="0" err="1"/>
              <a:t>postion</a:t>
            </a:r>
            <a:r>
              <a:rPr lang="en-US" dirty="0"/>
              <a:t> Data </a:t>
            </a:r>
            <a:r>
              <a:rPr lang="en-US" dirty="0" err="1"/>
              <a:t>optained</a:t>
            </a:r>
            <a:r>
              <a:rPr lang="en-US" dirty="0"/>
              <a:t> form a SPG module</a:t>
            </a:r>
          </a:p>
          <a:p>
            <a:r>
              <a:rPr lang="en-US" dirty="0"/>
              <a:t>To produce  Group delay/Slant Total electron and  number of faraday rotations for passes over that ground station, given the </a:t>
            </a:r>
            <a:r>
              <a:rPr lang="en-US" dirty="0" err="1"/>
              <a:t>satalites</a:t>
            </a:r>
            <a:r>
              <a:rPr lang="en-US" dirty="0"/>
              <a:t> transmitting at 100 </a:t>
            </a:r>
            <a:r>
              <a:rPr lang="en-US" dirty="0" err="1"/>
              <a:t>MegaHertz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7C836-C0E5-B04B-BE84-70DC7117F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3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equations obtained from  John A </a:t>
            </a:r>
            <a:r>
              <a:rPr lang="en-US" dirty="0" err="1"/>
              <a:t>Kolobuchar</a:t>
            </a:r>
            <a:r>
              <a:rPr lang="en-US" dirty="0"/>
              <a:t>  paper Total </a:t>
            </a:r>
            <a:r>
              <a:rPr lang="en-US" dirty="0" err="1"/>
              <a:t>elctron</a:t>
            </a:r>
            <a:r>
              <a:rPr lang="en-US" dirty="0"/>
              <a:t> Content studies,</a:t>
            </a:r>
          </a:p>
          <a:p>
            <a:r>
              <a:rPr lang="en-US" dirty="0"/>
              <a:t>I wrote C code that allows you to input given coordinates for a ground station, Vertical Total Electron content,  a </a:t>
            </a:r>
            <a:r>
              <a:rPr lang="en-US" dirty="0" err="1"/>
              <a:t>salatites</a:t>
            </a:r>
            <a:r>
              <a:rPr lang="en-US" dirty="0"/>
              <a:t> </a:t>
            </a:r>
            <a:r>
              <a:rPr lang="en-US" dirty="0" err="1"/>
              <a:t>postion</a:t>
            </a:r>
            <a:r>
              <a:rPr lang="en-US" dirty="0"/>
              <a:t> Data </a:t>
            </a:r>
            <a:r>
              <a:rPr lang="en-US" dirty="0" err="1"/>
              <a:t>optained</a:t>
            </a:r>
            <a:r>
              <a:rPr lang="en-US" dirty="0"/>
              <a:t> form a SPG module</a:t>
            </a:r>
          </a:p>
          <a:p>
            <a:r>
              <a:rPr lang="en-US" dirty="0"/>
              <a:t>To produce  Group delay/Slant Total electron and  number of faraday rotations for passes over that ground station, given the </a:t>
            </a:r>
            <a:r>
              <a:rPr lang="en-US" dirty="0" err="1"/>
              <a:t>satalites</a:t>
            </a:r>
            <a:r>
              <a:rPr lang="en-US" dirty="0"/>
              <a:t> transmitting at 100 </a:t>
            </a:r>
            <a:r>
              <a:rPr lang="en-US" dirty="0" err="1"/>
              <a:t>MegaHertz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7C836-C0E5-B04B-BE84-70DC7117F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Interpretations of these predictions</a:t>
            </a:r>
          </a:p>
          <a:p>
            <a:endParaRPr lang="en-US" dirty="0"/>
          </a:p>
          <a:p>
            <a:r>
              <a:rPr lang="en-US" dirty="0"/>
              <a:t>Match how STEC should increase at the horizons and reach a </a:t>
            </a:r>
            <a:r>
              <a:rPr lang="en-US" dirty="0" err="1"/>
              <a:t>minuim</a:t>
            </a:r>
            <a:r>
              <a:rPr lang="en-US" dirty="0"/>
              <a:t> when directly above the GD</a:t>
            </a:r>
          </a:p>
          <a:p>
            <a:endParaRPr lang="en-US" dirty="0"/>
          </a:p>
          <a:p>
            <a:r>
              <a:rPr lang="en-US" dirty="0"/>
              <a:t>Matches the behavior of how Faraday rotation should reverse in direction for this high pass</a:t>
            </a:r>
          </a:p>
          <a:p>
            <a:endParaRPr lang="en-US" dirty="0"/>
          </a:p>
          <a:p>
            <a:r>
              <a:rPr lang="en-US" dirty="0"/>
              <a:t>Skeptical about magnitude of FR</a:t>
            </a:r>
          </a:p>
          <a:p>
            <a:endParaRPr lang="en-US" dirty="0"/>
          </a:p>
          <a:p>
            <a:r>
              <a:rPr lang="en-US" dirty="0"/>
              <a:t>Don’t know actual TEC, it can vary greatly but we can measure the # of faraday Rotations </a:t>
            </a:r>
          </a:p>
          <a:p>
            <a:r>
              <a:rPr lang="en-US" dirty="0"/>
              <a:t>Worst case scenario </a:t>
            </a:r>
          </a:p>
          <a:p>
            <a:r>
              <a:rPr lang="en-US" dirty="0"/>
              <a:t>Model can tell us if something is wrong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7C836-C0E5-B04B-BE84-70DC7117F6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1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19DE-71CB-2F4D-9E35-76C5420E4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85F12-0A37-D249-A131-4A4F20F6D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2A0D0-D3F5-8047-90B6-2D0E1AB5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E749-1B18-AD45-9C03-0A11D6CA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45566-981E-CB4F-B97E-C7A4AD5E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D0E9-EE2D-C44A-A313-574961AB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9D759-EE19-F545-8162-73D12860F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BDA45-4470-C94B-857A-176DAE61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0430-3081-5B48-B50E-F4EFA40B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C287-9BF3-3F41-8040-C77FA00E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0F4C5-844C-C94E-BE22-663BCE9A2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DAC58-D304-954E-A884-F48780E38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EABD1-5D19-154C-A416-E7FA79EE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96972-4BF3-1147-AFF5-C9EF0766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E2FB-68CB-0840-98B0-7B609D22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5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697F-3327-5144-B22B-D3D1E658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CD49-F268-8A40-BF06-472252E8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2B328-B37B-BB4A-88D6-CEDB658A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46A5-5523-FA41-B849-49CD6BFB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46452-C9EC-FC49-9269-047D393D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4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3674-DE86-A440-BD48-840A9600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ADA9E-ADA3-1846-B266-CC1180F0D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BCE49-EBDE-ED4E-92CE-4600D962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D29F5-A664-DE4D-B975-C5EE0EB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68BB6-6EA8-624F-871D-64487811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A2D3-35F6-1E46-ADEE-AC12F3AF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A555-7D54-F347-A67A-9B9EE5E4F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E7DF8-2B55-A24E-85CA-7BDA9BDF5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254C9-B2D6-1F41-A1C1-6A44A415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C9BC8-55B5-6347-92FC-E56082F7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EC281-7296-D144-A09F-5FF030DB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FCE7-7D90-E944-A6EF-ED92CC2D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2A287-8D20-A944-AE5F-1B92DC3FB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A6132-D3AD-7C47-B8ED-B176D1261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84D84-4D14-3C4D-84DB-CD23B555D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6931F-AA32-464E-AB38-008A51E87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F295D-E381-D940-AA5E-F4A39036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C7DFC-9C87-574F-ABB0-42D209DB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797B1-F184-5C4E-B598-71555215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1A07-6F53-B64E-8C1E-4DD3585C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C874D-9E73-4A40-B588-6CA0CD02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1A98E-6CE0-404F-8CB4-2CDCAEAD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BEACE-C764-F044-95C1-F55AC708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E2D52-2A05-114E-8B00-CDB476FD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BDB16-D4BC-CC4C-A6D9-3DD50625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324A6-3ECA-6E44-925A-EE05F2F1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D077-B07E-8743-8CFA-E0B64EBE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3BA5D-CB8E-E547-B11A-C7E8FA317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798F6-67D7-CE43-8E5B-E2230DBEC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C3A04-4196-D440-B399-8A147750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65B37-F224-124A-BACF-C9AC61A5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A233C-D2A9-B24B-85C2-C6DC6AB8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71C3-4F39-2945-8BA0-5A44CCF2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FB185-D034-D941-A32A-62B2A6368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14D5E-7356-5B49-A40A-98B8E51CD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31844-34CB-ED48-A2FE-5858A882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1683C-1169-4049-908A-7D93906C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89FB5-F7F9-944A-A922-D72E7B03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72F51-77CB-854F-B920-60E86E9B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A2C74-9ABF-E548-8F08-4F302B1B8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8012F-BC3F-0546-B512-AFF778667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6C2B-2441-114D-AC38-F139622D9F5B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67990-1FBB-AB45-9A72-854ED9AA9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9F4E-2CC4-D94F-A629-97C1EB061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F7EB-CA9D-9C49-A0B3-CC076834C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0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otlight.unavco.org/how-gps-works/gps-basics/gps-and-geosciences.html" TargetMode="Externa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1876-DB97-FC4A-8110-ABD8F703F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Predicting satellite-to-ground propagation effects induced by the Ionosphere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A3F0B-A5FD-6749-80D7-CDCEBD4AF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10786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Joshua Smith</a:t>
            </a:r>
          </a:p>
          <a:p>
            <a:r>
              <a:rPr lang="en-US" dirty="0">
                <a:latin typeface="PT Serif" panose="020A0603040505020204" pitchFamily="18" charset="77"/>
              </a:rPr>
              <a:t>Mentor : Dr. Mike Parker</a:t>
            </a:r>
          </a:p>
          <a:p>
            <a:r>
              <a:rPr lang="en-US" dirty="0">
                <a:latin typeface="PT Serif" panose="020A0603040505020204" pitchFamily="18" charset="77"/>
              </a:rPr>
              <a:t>Rincon Research Corporation</a:t>
            </a:r>
          </a:p>
          <a:p>
            <a:r>
              <a:rPr lang="en-US" dirty="0">
                <a:latin typeface="PT Serif" panose="020A0603040505020204" pitchFamily="18" charset="77"/>
              </a:rPr>
              <a:t>April 18, 2020</a:t>
            </a:r>
          </a:p>
          <a:p>
            <a:r>
              <a:rPr lang="en-US" dirty="0">
                <a:latin typeface="PT Serif" panose="020A0603040505020204"/>
              </a:rPr>
              <a:t>Virtual symposium</a:t>
            </a:r>
          </a:p>
          <a:p>
            <a:endParaRPr lang="en-US" dirty="0"/>
          </a:p>
        </p:txBody>
      </p:sp>
      <p:pic>
        <p:nvPicPr>
          <p:cNvPr id="19" name="Picture 4" descr="ua_logo_lg">
            <a:extLst>
              <a:ext uri="{FF2B5EF4-FFF2-40B4-BE49-F238E27FC236}">
                <a16:creationId xmlns:a16="http://schemas.microsoft.com/office/drawing/2014/main" id="{97DAE607-94A3-EC46-AC71-DB3960A2B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03" y="5268912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nasa-logo">
            <a:extLst>
              <a:ext uri="{FF2B5EF4-FFF2-40B4-BE49-F238E27FC236}">
                <a16:creationId xmlns:a16="http://schemas.microsoft.com/office/drawing/2014/main" id="{156B2A99-E462-1442-B3E7-54CA02D5E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70" y="5268912"/>
            <a:ext cx="1447799" cy="123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ZSGC_sunset">
            <a:extLst>
              <a:ext uri="{FF2B5EF4-FFF2-40B4-BE49-F238E27FC236}">
                <a16:creationId xmlns:a16="http://schemas.microsoft.com/office/drawing/2014/main" id="{A52931A2-8B12-0E4D-A2B3-ACA3DC25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243491" y="4989278"/>
            <a:ext cx="1000125" cy="17159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D081F-7697-1A4B-BF91-37840B002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830" y="5268912"/>
            <a:ext cx="1921679" cy="13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9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9" y="-244486"/>
            <a:ext cx="10515600" cy="1325563"/>
          </a:xfrm>
        </p:spPr>
        <p:txBody>
          <a:bodyPr/>
          <a:lstStyle/>
          <a:p>
            <a:r>
              <a:rPr lang="en-US" dirty="0"/>
              <a:t>Elevation angle (degrees) Vs Time (Ksec)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1021-5733-C447-8A56-57DEEB155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AZSGC_sunset">
            <a:extLst>
              <a:ext uri="{FF2B5EF4-FFF2-40B4-BE49-F238E27FC236}">
                <a16:creationId xmlns:a16="http://schemas.microsoft.com/office/drawing/2014/main" id="{B00DB52D-6F4D-6641-85E3-51694C9A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4061" y="5740619"/>
            <a:ext cx="608156" cy="10434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EFC86A-B291-5C47-BD65-C08BF07BA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429" y="5891135"/>
            <a:ext cx="1143511" cy="908944"/>
          </a:xfrm>
          <a:prstGeom prst="rect">
            <a:avLst/>
          </a:prstGeom>
        </p:spPr>
      </p:pic>
      <p:pic>
        <p:nvPicPr>
          <p:cNvPr id="5" name="Picture 4" descr="A picture containing sitting, window, green, white&#10;&#10;Description automatically generated">
            <a:extLst>
              <a:ext uri="{FF2B5EF4-FFF2-40B4-BE49-F238E27FC236}">
                <a16:creationId xmlns:a16="http://schemas.microsoft.com/office/drawing/2014/main" id="{16C63869-EEB1-9C40-B5F5-A4F88812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3572"/>
            <a:ext cx="12157939" cy="61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007D-EAE1-F04D-B7B7-4B703891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-318134"/>
            <a:ext cx="10515600" cy="1325563"/>
          </a:xfrm>
        </p:spPr>
        <p:txBody>
          <a:bodyPr/>
          <a:lstStyle/>
          <a:p>
            <a:r>
              <a:rPr lang="en-US" dirty="0"/>
              <a:t>Elevation angle (degrees) Vs Time (Ksec)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46DC-0707-0049-8287-4D03435F1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een, sitting, white, man&#10;&#10;Description automatically generated">
            <a:extLst>
              <a:ext uri="{FF2B5EF4-FFF2-40B4-BE49-F238E27FC236}">
                <a16:creationId xmlns:a16="http://schemas.microsoft.com/office/drawing/2014/main" id="{A0393EF5-5BEC-7E4E-8BC9-B991B16D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" y="681037"/>
            <a:ext cx="11987270" cy="61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3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9" y="73927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1021-5733-C447-8A56-57DEEB155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AZSGC_sunset">
            <a:extLst>
              <a:ext uri="{FF2B5EF4-FFF2-40B4-BE49-F238E27FC236}">
                <a16:creationId xmlns:a16="http://schemas.microsoft.com/office/drawing/2014/main" id="{B00DB52D-6F4D-6641-85E3-51694C9A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34061" y="5740619"/>
            <a:ext cx="608156" cy="10434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EFC86A-B291-5C47-BD65-C08BF07BA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429" y="5891135"/>
            <a:ext cx="1143511" cy="9089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F9FD51-ED2A-C14D-9E24-2A27B986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6" y="0"/>
            <a:ext cx="12261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8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141D-EA09-6D46-B1CC-73BEBDCA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83BB9-58E5-6B44-939D-CB51636D3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1B689-7D98-F546-B254-58E1C01D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1021-5733-C447-8A56-57DEEB155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D35107E3-F828-6441-B47E-13890EB2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506" y="5479121"/>
            <a:ext cx="772809" cy="1325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91AF4-463B-604B-B791-CD8CFEE39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817" y="5663845"/>
            <a:ext cx="1653965" cy="1141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A0C422-D1BB-8D40-913F-E6B281BA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225"/>
            <a:ext cx="12180782" cy="68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8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22" y="21843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Why These Predictions are Important</a:t>
            </a:r>
            <a:endParaRPr lang="en-US" sz="4000" dirty="0"/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D35107E3-F828-6441-B47E-13890EB2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0" y="5372561"/>
            <a:ext cx="819150" cy="14054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91AF4-463B-604B-B791-CD8CFEE39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170" y="6011056"/>
            <a:ext cx="1167829" cy="805802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99294ED-DD90-8846-9011-E7392826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44" y="1438799"/>
            <a:ext cx="11961956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Number of Faraday Rotations</a:t>
            </a:r>
          </a:p>
          <a:p>
            <a:pPr lvl="2"/>
            <a:r>
              <a:rPr lang="en-US" sz="2800" dirty="0"/>
              <a:t>If we measure fading amplitude, when our model suggests it should be higher, could suggest something has happened (i.e. Spinning)</a:t>
            </a:r>
          </a:p>
          <a:p>
            <a:pPr marL="914400" lvl="2" indent="0">
              <a:buNone/>
            </a:pPr>
            <a:endParaRPr lang="en-US" sz="2800" dirty="0"/>
          </a:p>
          <a:p>
            <a:pPr lvl="1"/>
            <a:r>
              <a:rPr lang="en-US" sz="2800" dirty="0"/>
              <a:t>Time Delay </a:t>
            </a:r>
          </a:p>
          <a:p>
            <a:pPr lvl="2"/>
            <a:r>
              <a:rPr lang="en-US" sz="2800" dirty="0"/>
              <a:t>Can Give us a better understanding of how the Ionosphere behaves 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Changes in Frequency</a:t>
            </a:r>
          </a:p>
          <a:p>
            <a:pPr lvl="2"/>
            <a:r>
              <a:rPr lang="en-US" sz="2400" dirty="0"/>
              <a:t>Transmitter needs to tuned to the same frequency being received</a:t>
            </a:r>
          </a:p>
          <a:p>
            <a:pPr marL="914400" lvl="2" indent="0">
              <a:buNone/>
            </a:pP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624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9C0-3C94-6F4D-A81F-32A8EB41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116"/>
            <a:ext cx="10515600" cy="1325563"/>
          </a:xfrm>
        </p:spPr>
        <p:txBody>
          <a:bodyPr/>
          <a:lstStyle/>
          <a:p>
            <a:r>
              <a:rPr lang="en-US" dirty="0"/>
              <a:t>		Conclusion/Future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1E6C-A6A4-BD4F-9F1A-58EDBD987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Predictions seem to match behavior of our expectations </a:t>
            </a:r>
          </a:p>
          <a:p>
            <a:r>
              <a:rPr lang="en-US" dirty="0"/>
              <a:t>Possible Problems with magnitude for FR</a:t>
            </a:r>
          </a:p>
          <a:p>
            <a:endParaRPr lang="en-US" dirty="0"/>
          </a:p>
          <a:p>
            <a:r>
              <a:rPr lang="en-US" dirty="0"/>
              <a:t>Future work </a:t>
            </a:r>
          </a:p>
          <a:p>
            <a:pPr lvl="1"/>
            <a:r>
              <a:rPr lang="en-US" dirty="0"/>
              <a:t>Integrate code into Rincon Research’s X-</a:t>
            </a:r>
            <a:r>
              <a:rPr lang="en-US" dirty="0" err="1"/>
              <a:t>midas</a:t>
            </a:r>
            <a:r>
              <a:rPr lang="en-US" dirty="0"/>
              <a:t> server </a:t>
            </a:r>
          </a:p>
          <a:p>
            <a:pPr lvl="1"/>
            <a:r>
              <a:rPr lang="en-US" dirty="0"/>
              <a:t>Finish coding for the induced change in Frequency</a:t>
            </a:r>
          </a:p>
          <a:p>
            <a:pPr lvl="1"/>
            <a:r>
              <a:rPr lang="en-US" dirty="0"/>
              <a:t>Enhance Code so that it reflects more realistic situations (i.e. Magnetic field)</a:t>
            </a:r>
          </a:p>
        </p:txBody>
      </p:sp>
    </p:spTree>
    <p:extLst>
      <p:ext uri="{BB962C8B-B14F-4D97-AF65-F5344CB8AC3E}">
        <p14:creationId xmlns:p14="http://schemas.microsoft.com/office/powerpoint/2010/main" val="12578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44" y="23342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				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41021-5733-C447-8A56-57DEEB155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7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</a:t>
            </a:r>
            <a:r>
              <a:rPr lang="en-US" sz="3600" dirty="0"/>
              <a:t>Thank you so much to….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dirty="0"/>
              <a:t> Dr. Mike Parker</a:t>
            </a:r>
          </a:p>
          <a:p>
            <a:r>
              <a:rPr lang="en-US" dirty="0"/>
              <a:t>Rincon Research</a:t>
            </a:r>
          </a:p>
          <a:p>
            <a:r>
              <a:rPr lang="en-US" dirty="0"/>
              <a:t>David Chan </a:t>
            </a:r>
          </a:p>
          <a:p>
            <a:r>
              <a:rPr lang="en-US" dirty="0"/>
              <a:t>Michelle Coe </a:t>
            </a:r>
          </a:p>
          <a:p>
            <a:r>
              <a:rPr lang="en-US" dirty="0"/>
              <a:t>Arizona Space Grant Consortium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D35107E3-F828-6441-B47E-13890EB2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230044" y="5244626"/>
            <a:ext cx="804277" cy="13799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91AF4-463B-604B-B791-CD8CFEE39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277" y="5298619"/>
            <a:ext cx="1921679" cy="13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0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0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860C0-EB74-7D49-98F1-57E9ACA8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US"/>
              <a:t>					Thank You!!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D59D1DE-EF97-EF40-9934-05938E6F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261" y="321721"/>
            <a:ext cx="2011602" cy="13880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3778E-C346-0E43-9124-32D713828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7" name="Picture 4" descr="ua_logo_lg">
            <a:extLst>
              <a:ext uri="{FF2B5EF4-FFF2-40B4-BE49-F238E27FC236}">
                <a16:creationId xmlns:a16="http://schemas.microsoft.com/office/drawing/2014/main" id="{8F7E8BE3-1657-E441-A396-9CE06E28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2950" y="1870584"/>
            <a:ext cx="1630216" cy="13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>
            <a:extLst>
              <a:ext uri="{FF2B5EF4-FFF2-40B4-BE49-F238E27FC236}">
                <a16:creationId xmlns:a16="http://schemas.microsoft.com/office/drawing/2014/main" id="{D473E1E2-3715-7A41-9DD9-EF15F26A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1218" y="3419454"/>
            <a:ext cx="1621224" cy="13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51482E56-3D14-AD4D-95B0-F64076DED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361807" y="4968316"/>
            <a:ext cx="808496" cy="1388004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25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4A26-2E67-A74D-B3C9-801F0EEC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8B0D8-986E-094E-85E6-06147C5A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9B7B7-0A19-5F48-8C5A-500045C3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34" y="233422"/>
            <a:ext cx="10515600" cy="1325563"/>
          </a:xfrm>
        </p:spPr>
        <p:txBody>
          <a:bodyPr/>
          <a:lstStyle/>
          <a:p>
            <a:r>
              <a:rPr lang="en-US" dirty="0"/>
              <a:t>					</a:t>
            </a:r>
            <a:r>
              <a:rPr lang="en-US" dirty="0" err="1"/>
              <a:t>CatSat</a:t>
            </a:r>
            <a:r>
              <a:rPr lang="en-US" dirty="0"/>
              <a:t> 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D35107E3-F828-6441-B47E-13890EB2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6771" y="5198800"/>
            <a:ext cx="917112" cy="1573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B23E94-62FF-F94B-9E36-1AB485E9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" y="1360469"/>
            <a:ext cx="4725919" cy="4351338"/>
          </a:xfrm>
        </p:spPr>
        <p:txBody>
          <a:bodyPr/>
          <a:lstStyle/>
          <a:p>
            <a:r>
              <a:rPr lang="en-US" dirty="0"/>
              <a:t>The University of Arizona is launching a 6U CubeSat called </a:t>
            </a:r>
            <a:r>
              <a:rPr lang="en-US" dirty="0" err="1"/>
              <a:t>CatSat</a:t>
            </a:r>
            <a:r>
              <a:rPr lang="en-US" dirty="0"/>
              <a:t> in the Spring of 2021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hurdle Cat-Sat will face is dealing with Ionospheric propagation effects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91AF4-463B-604B-B791-CD8CFEE39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227" y="5336770"/>
            <a:ext cx="2048772" cy="1413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13AA31-3A76-B24C-99DB-421813B95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579" y="1386205"/>
            <a:ext cx="5616387" cy="31077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0C3FD0-52CA-5342-A045-B5CFB42F8547}"/>
              </a:ext>
            </a:extLst>
          </p:cNvPr>
          <p:cNvSpPr txBox="1"/>
          <p:nvPr/>
        </p:nvSpPr>
        <p:spPr>
          <a:xfrm>
            <a:off x="747034" y="7011994"/>
            <a:ext cx="4725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Statement of the problem;</a:t>
            </a:r>
          </a:p>
          <a:p>
            <a:r>
              <a:rPr lang="en-US" dirty="0" err="1"/>
              <a:t>CatSat’s</a:t>
            </a:r>
            <a:r>
              <a:rPr lang="en-US" dirty="0"/>
              <a:t> orbit is projected to near 550 km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62F12D-C4BE-6F40-AFC2-EF7C774E0171}"/>
              </a:ext>
            </a:extLst>
          </p:cNvPr>
          <p:cNvSpPr/>
          <p:nvPr/>
        </p:nvSpPr>
        <p:spPr>
          <a:xfrm>
            <a:off x="5828579" y="45426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uanews.arizona.edu</a:t>
            </a:r>
            <a:r>
              <a:rPr lang="en-US" dirty="0"/>
              <a:t>/story/</a:t>
            </a:r>
            <a:r>
              <a:rPr lang="en-US" dirty="0" err="1"/>
              <a:t>ua</a:t>
            </a:r>
            <a:r>
              <a:rPr lang="en-US" dirty="0"/>
              <a:t>-</a:t>
            </a:r>
            <a:r>
              <a:rPr lang="en-US" dirty="0" err="1"/>
              <a:t>studentled</a:t>
            </a:r>
            <a:r>
              <a:rPr lang="en-US" dirty="0"/>
              <a:t>-</a:t>
            </a:r>
            <a:r>
              <a:rPr lang="en-US" dirty="0" err="1"/>
              <a:t>catsat</a:t>
            </a:r>
            <a:r>
              <a:rPr lang="en-US" dirty="0"/>
              <a:t>-mission-selected-</a:t>
            </a:r>
            <a:r>
              <a:rPr lang="en-US" dirty="0" err="1"/>
              <a:t>nasa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9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28" y="233422"/>
            <a:ext cx="10515600" cy="1325563"/>
          </a:xfrm>
        </p:spPr>
        <p:txBody>
          <a:bodyPr/>
          <a:lstStyle/>
          <a:p>
            <a:r>
              <a:rPr lang="en-US" dirty="0"/>
              <a:t>The Problem with The Ionosphere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D35107E3-F828-6441-B47E-13890EB2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230044" y="4850509"/>
            <a:ext cx="1033980" cy="17740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A0D72-FD01-E441-AC9F-DAA1C545577F}"/>
              </a:ext>
            </a:extLst>
          </p:cNvPr>
          <p:cNvSpPr txBox="1"/>
          <p:nvPr/>
        </p:nvSpPr>
        <p:spPr>
          <a:xfrm>
            <a:off x="545328" y="-573671"/>
            <a:ext cx="472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Statement of the problem;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B23E94-62FF-F94B-9E36-1AB485E9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" y="1906496"/>
            <a:ext cx="4725919" cy="4351338"/>
          </a:xfrm>
        </p:spPr>
        <p:txBody>
          <a:bodyPr/>
          <a:lstStyle/>
          <a:p>
            <a:r>
              <a:rPr lang="en-US" dirty="0"/>
              <a:t>The Ionosphere contains high concentration of electrons that can effect signals passing through it.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DD78C-4A5D-0B4D-BBBA-37DD9A6DA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247" y="1354816"/>
            <a:ext cx="6534695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91AF4-463B-604B-B791-CD8CFEE39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9459" y="5200246"/>
            <a:ext cx="2402541" cy="16577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BAD179-3B02-F04D-83E1-C30AD0800F0F}"/>
              </a:ext>
            </a:extLst>
          </p:cNvPr>
          <p:cNvSpPr/>
          <p:nvPr/>
        </p:nvSpPr>
        <p:spPr>
          <a:xfrm>
            <a:off x="5271246" y="5635745"/>
            <a:ext cx="502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Source: https://spotlight.unavco.org/how-gps-works/gps-basics/gps-and-geosciences.html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5763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 Predicting Propagation Effects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D35107E3-F828-6441-B47E-13890EB2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230044" y="4908596"/>
            <a:ext cx="1000125" cy="17159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91AF4-463B-604B-B791-CD8CFEE39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084" y="5446059"/>
            <a:ext cx="1707998" cy="1178519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99294ED-DD90-8846-9011-E7392826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3600" dirty="0"/>
              <a:t>For </a:t>
            </a:r>
            <a:r>
              <a:rPr lang="en-US" sz="3600" dirty="0" err="1"/>
              <a:t>CatSat’s</a:t>
            </a:r>
            <a:r>
              <a:rPr lang="en-US" sz="3600" dirty="0"/>
              <a:t> mission, it would be very helpful to predict these effects induced by the Ionosphere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200" dirty="0"/>
              <a:t>Number of Faraday Rotations</a:t>
            </a:r>
          </a:p>
          <a:p>
            <a:pPr lvl="1"/>
            <a:r>
              <a:rPr lang="en-US" sz="3200" dirty="0"/>
              <a:t>Time Delay/ Total Slant Electron Content </a:t>
            </a:r>
          </a:p>
          <a:p>
            <a:pPr lvl="1"/>
            <a:r>
              <a:rPr lang="en-US" sz="3200" dirty="0"/>
              <a:t>Changes in Frequency </a:t>
            </a:r>
          </a:p>
        </p:txBody>
      </p:sp>
    </p:spTree>
    <p:extLst>
      <p:ext uri="{BB962C8B-B14F-4D97-AF65-F5344CB8AC3E}">
        <p14:creationId xmlns:p14="http://schemas.microsoft.com/office/powerpoint/2010/main" val="297324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5579"/>
          </a:xfrm>
        </p:spPr>
        <p:txBody>
          <a:bodyPr>
            <a:normAutofit/>
          </a:bodyPr>
          <a:lstStyle/>
          <a:p>
            <a:r>
              <a:rPr lang="en-US" sz="3200" dirty="0"/>
              <a:t>Input: Satellites Orbit path, frequency, Vertical TEC, Ground Station coordinates,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1021-5733-C447-8A56-57DEEB155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0106" y="2506662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ea typeface="Cambria Math" panose="02040503050406030204" pitchFamily="18" charset="0"/>
                  </a:rPr>
                  <a:t>Group delay 			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𝑇𝐸𝐶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∗40.3 </m:t>
                    </m:r>
                  </m:oMath>
                </a14:m>
                <a:endParaRPr lang="en-US" sz="3200" b="0" dirty="0"/>
              </a:p>
              <a:p>
                <a:pPr marL="0" indent="0">
                  <a:buNone/>
                </a:pPr>
                <a:endParaRPr lang="en-US" sz="3200" b="0" dirty="0"/>
              </a:p>
              <a:p>
                <a:pPr marL="0" indent="0">
                  <a:buNone/>
                </a:pPr>
                <a:r>
                  <a:rPr lang="en-US" sz="3200" dirty="0"/>
                  <a:t>Number of Rotations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𝑇𝐸𝐶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∗2.36∗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1200" dirty="0"/>
                  <a:t>United States, Congress, Klobuchar, John A. “Ionospheric Effects on Earth-Space Propagation.” </a:t>
                </a:r>
              </a:p>
              <a:p>
                <a:pPr marL="0" indent="0">
                  <a:buNone/>
                </a:pPr>
                <a:r>
                  <a:rPr lang="en-US" sz="1200" i="1" dirty="0"/>
                  <a:t>	Ionospheric Effects on Earth-Space Propagation</a:t>
                </a:r>
                <a:r>
                  <a:rPr lang="en-US" sz="1200" dirty="0"/>
                  <a:t>.</a:t>
                </a:r>
                <a:r>
                  <a:rPr lang="en-US" sz="105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1021-5733-C447-8A56-57DEEB155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0106" y="2506662"/>
                <a:ext cx="10515600" cy="4351338"/>
              </a:xfrm>
              <a:blipFill>
                <a:blip r:embed="rId3"/>
                <a:stretch>
                  <a:fillRect l="-1327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D35107E3-F828-6441-B47E-13890EB2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230044" y="4908596"/>
            <a:ext cx="1000125" cy="17159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91AF4-463B-604B-B791-CD8CFEE39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277" y="5298619"/>
            <a:ext cx="1921679" cy="13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D131-22CA-4B48-9B2E-50B87B2C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422"/>
            <a:ext cx="10515600" cy="1325563"/>
          </a:xfrm>
        </p:spPr>
        <p:txBody>
          <a:bodyPr/>
          <a:lstStyle/>
          <a:p>
            <a:r>
              <a:rPr lang="en-US" dirty="0"/>
              <a:t>Main Assumptions </a:t>
            </a:r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D35107E3-F828-6441-B47E-13890EB2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0" y="5123960"/>
            <a:ext cx="1000125" cy="17159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791AF4-463B-604B-B791-CD8CFEE39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321" y="5513983"/>
            <a:ext cx="1921679" cy="1325959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8F95200-FDA5-E74A-9AEE-88440959C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800" dirty="0"/>
          </a:p>
          <a:p>
            <a:pPr lvl="1"/>
            <a:r>
              <a:rPr lang="en-US" sz="2800" dirty="0"/>
              <a:t>Nonvarying Vertical Total Electron Content </a:t>
            </a:r>
          </a:p>
          <a:p>
            <a:pPr lvl="1"/>
            <a:r>
              <a:rPr lang="en-US" sz="2800" dirty="0"/>
              <a:t>Thin shell for the Ionosphere at an Altitude of 400 Km</a:t>
            </a:r>
          </a:p>
          <a:p>
            <a:pPr lvl="1"/>
            <a:r>
              <a:rPr lang="en-US" sz="2800" dirty="0"/>
              <a:t> Spherical Model of the Earth</a:t>
            </a:r>
          </a:p>
          <a:p>
            <a:pPr lvl="1"/>
            <a:r>
              <a:rPr lang="en-US" sz="2800" dirty="0"/>
              <a:t>Dipole Model of the Earths Magnetic </a:t>
            </a:r>
          </a:p>
          <a:p>
            <a:pPr lvl="1"/>
            <a:r>
              <a:rPr lang="en-US" sz="2800" dirty="0"/>
              <a:t>Ray Paths are not being Bent or refracted by the Ionosphere</a:t>
            </a:r>
          </a:p>
          <a:p>
            <a:pPr marL="457200" lvl="1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7302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72D4-D962-124B-A54B-0291DC3A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 Input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B4FF2-3724-C24D-92C4-BE735F9A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552"/>
            <a:ext cx="10515600" cy="4351338"/>
          </a:xfrm>
        </p:spPr>
        <p:txBody>
          <a:bodyPr/>
          <a:lstStyle/>
          <a:p>
            <a:r>
              <a:rPr lang="en-US" dirty="0"/>
              <a:t>Let’s Say </a:t>
            </a:r>
            <a:r>
              <a:rPr lang="en-US" dirty="0" err="1" smtClean="0"/>
              <a:t>CatSat</a:t>
            </a:r>
            <a:r>
              <a:rPr lang="en-US" dirty="0" smtClean="0"/>
              <a:t> </a:t>
            </a:r>
            <a:r>
              <a:rPr lang="en-US" dirty="0"/>
              <a:t>has an Orbit altitude near 550 km</a:t>
            </a:r>
          </a:p>
          <a:p>
            <a:r>
              <a:rPr lang="en-US" dirty="0"/>
              <a:t>Has an orbit path similar to </a:t>
            </a:r>
            <a:r>
              <a:rPr lang="en-US" dirty="0" smtClean="0"/>
              <a:t>Landsat</a:t>
            </a:r>
            <a:r>
              <a:rPr lang="en-US" dirty="0" smtClean="0"/>
              <a:t>-</a:t>
            </a:r>
            <a:r>
              <a:rPr lang="en-US" dirty="0" smtClean="0"/>
              <a:t>7 </a:t>
            </a:r>
            <a:endParaRPr lang="en-US" dirty="0"/>
          </a:p>
          <a:p>
            <a:r>
              <a:rPr lang="en-US" dirty="0"/>
              <a:t>The Vertical TEC = 10^18 electrons/m^2</a:t>
            </a:r>
          </a:p>
          <a:p>
            <a:r>
              <a:rPr lang="en-US" dirty="0"/>
              <a:t> Transmitting at  f = 100 MHZ</a:t>
            </a:r>
          </a:p>
          <a:p>
            <a:r>
              <a:rPr lang="en-US" dirty="0"/>
              <a:t>Ground station is at Lat: 32 Long: -111  (Tucson)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ZSGC_sunset">
            <a:extLst>
              <a:ext uri="{FF2B5EF4-FFF2-40B4-BE49-F238E27FC236}">
                <a16:creationId xmlns:a16="http://schemas.microsoft.com/office/drawing/2014/main" id="{5B782920-D827-DE4B-A0EE-DFECA6E9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0" y="5117772"/>
            <a:ext cx="1000125" cy="17159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59AB1-91C7-0446-B1BB-57D5DA0C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905" y="5505082"/>
            <a:ext cx="1925610" cy="13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1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C719-A3F4-6C4E-A657-21911831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1" y="-30235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Test Case  Expectations (Not To Scale)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8F1868-62D1-B247-9B3E-B5776B480892}"/>
              </a:ext>
            </a:extLst>
          </p:cNvPr>
          <p:cNvSpPr/>
          <p:nvPr/>
        </p:nvSpPr>
        <p:spPr>
          <a:xfrm>
            <a:off x="2019367" y="5185104"/>
            <a:ext cx="7564583" cy="403519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C00E01FB-5257-8140-9FAF-83BE58FD786C}"/>
              </a:ext>
            </a:extLst>
          </p:cNvPr>
          <p:cNvSpPr/>
          <p:nvPr/>
        </p:nvSpPr>
        <p:spPr>
          <a:xfrm>
            <a:off x="124759" y="3094273"/>
            <a:ext cx="11569932" cy="7184794"/>
          </a:xfrm>
          <a:prstGeom prst="donut">
            <a:avLst>
              <a:gd name="adj" fmla="val 549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E61B0E9-6E15-7C40-BAD1-5AD021B90493}"/>
              </a:ext>
            </a:extLst>
          </p:cNvPr>
          <p:cNvSpPr/>
          <p:nvPr/>
        </p:nvSpPr>
        <p:spPr>
          <a:xfrm>
            <a:off x="5060234" y="4369290"/>
            <a:ext cx="1035766" cy="81990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0F53B8-72D2-9641-B8A5-C2AA16BE731C}"/>
              </a:ext>
            </a:extLst>
          </p:cNvPr>
          <p:cNvCxnSpPr>
            <a:cxnSpLocks/>
            <a:endCxn id="30" idx="2"/>
          </p:cNvCxnSpPr>
          <p:nvPr/>
        </p:nvCxnSpPr>
        <p:spPr>
          <a:xfrm flipH="1" flipV="1">
            <a:off x="912907" y="2836137"/>
            <a:ext cx="4640364" cy="1547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544573-9A57-1242-BF89-941CA63DAABB}"/>
              </a:ext>
            </a:extLst>
          </p:cNvPr>
          <p:cNvCxnSpPr>
            <a:cxnSpLocks/>
          </p:cNvCxnSpPr>
          <p:nvPr/>
        </p:nvCxnSpPr>
        <p:spPr>
          <a:xfrm flipH="1" flipV="1">
            <a:off x="5585806" y="2235618"/>
            <a:ext cx="1" cy="22375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EECA5-F068-0A4B-90A7-B48DBEB2B351}"/>
              </a:ext>
            </a:extLst>
          </p:cNvPr>
          <p:cNvSpPr/>
          <p:nvPr/>
        </p:nvSpPr>
        <p:spPr>
          <a:xfrm>
            <a:off x="160639" y="2240375"/>
            <a:ext cx="1504536" cy="59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CatSat</a:t>
            </a:r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FDF0E871-13F6-084B-BF45-C9E3E4FE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080" y="1176849"/>
            <a:ext cx="1444074" cy="83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 err="1"/>
              <a:t>CatSat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A7AE35-61C7-CF45-B2AF-D7DAF60D63A7}"/>
              </a:ext>
            </a:extLst>
          </p:cNvPr>
          <p:cNvSpPr txBox="1"/>
          <p:nvPr/>
        </p:nvSpPr>
        <p:spPr>
          <a:xfrm rot="261158">
            <a:off x="5646925" y="3126212"/>
            <a:ext cx="218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VTEC = 10E18 el/m^2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226856-4F58-C645-81F0-2B3D689CD711}"/>
              </a:ext>
            </a:extLst>
          </p:cNvPr>
          <p:cNvSpPr txBox="1"/>
          <p:nvPr/>
        </p:nvSpPr>
        <p:spPr>
          <a:xfrm rot="19474760">
            <a:off x="1071686" y="4702997"/>
            <a:ext cx="19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Ionosphere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4A511C-C3DC-E74F-B2FB-CAE18EE5C8C9}"/>
              </a:ext>
            </a:extLst>
          </p:cNvPr>
          <p:cNvSpPr/>
          <p:nvPr/>
        </p:nvSpPr>
        <p:spPr>
          <a:xfrm>
            <a:off x="2811512" y="4011913"/>
            <a:ext cx="140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STEC&gt;VTEC</a:t>
            </a:r>
          </a:p>
        </p:txBody>
      </p:sp>
      <p:pic>
        <p:nvPicPr>
          <p:cNvPr id="51" name="Picture 50" descr="AZSGC_sunset">
            <a:extLst>
              <a:ext uri="{FF2B5EF4-FFF2-40B4-BE49-F238E27FC236}">
                <a16:creationId xmlns:a16="http://schemas.microsoft.com/office/drawing/2014/main" id="{B72DBB0A-E802-724D-92A6-A873D1E0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0" y="5530349"/>
            <a:ext cx="824521" cy="14146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ABBB0E6-E21A-344D-B6C9-123D8E576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524" y="5818909"/>
            <a:ext cx="1503476" cy="103739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A9AAF52-BB98-F645-B10D-7A23D32F3B90}"/>
              </a:ext>
            </a:extLst>
          </p:cNvPr>
          <p:cNvSpPr/>
          <p:nvPr/>
        </p:nvSpPr>
        <p:spPr>
          <a:xfrm rot="1135351">
            <a:off x="1809802" y="2950141"/>
            <a:ext cx="140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Line of Sight</a:t>
            </a:r>
          </a:p>
        </p:txBody>
      </p:sp>
    </p:spTree>
    <p:extLst>
      <p:ext uri="{BB962C8B-B14F-4D97-AF65-F5344CB8AC3E}">
        <p14:creationId xmlns:p14="http://schemas.microsoft.com/office/powerpoint/2010/main" val="380332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C719-A3F4-6C4E-A657-21911831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1" y="-30235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Test Case Expectations (Not To Scale)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8F1868-62D1-B247-9B3E-B5776B480892}"/>
              </a:ext>
            </a:extLst>
          </p:cNvPr>
          <p:cNvSpPr/>
          <p:nvPr/>
        </p:nvSpPr>
        <p:spPr>
          <a:xfrm>
            <a:off x="2019367" y="5185104"/>
            <a:ext cx="7564583" cy="403519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C00E01FB-5257-8140-9FAF-83BE58FD786C}"/>
              </a:ext>
            </a:extLst>
          </p:cNvPr>
          <p:cNvSpPr/>
          <p:nvPr/>
        </p:nvSpPr>
        <p:spPr>
          <a:xfrm>
            <a:off x="124759" y="3094273"/>
            <a:ext cx="11569932" cy="7184794"/>
          </a:xfrm>
          <a:prstGeom prst="donut">
            <a:avLst>
              <a:gd name="adj" fmla="val 549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E61B0E9-6E15-7C40-BAD1-5AD021B90493}"/>
              </a:ext>
            </a:extLst>
          </p:cNvPr>
          <p:cNvSpPr/>
          <p:nvPr/>
        </p:nvSpPr>
        <p:spPr>
          <a:xfrm>
            <a:off x="5060234" y="4369290"/>
            <a:ext cx="1035766" cy="81990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0F53B8-72D2-9641-B8A5-C2AA16BE731C}"/>
              </a:ext>
            </a:extLst>
          </p:cNvPr>
          <p:cNvCxnSpPr>
            <a:cxnSpLocks/>
            <a:stCxn id="20" idx="0"/>
            <a:endCxn id="30" idx="2"/>
          </p:cNvCxnSpPr>
          <p:nvPr/>
        </p:nvCxnSpPr>
        <p:spPr>
          <a:xfrm flipH="1" flipV="1">
            <a:off x="895900" y="2673454"/>
            <a:ext cx="4682217" cy="16958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544573-9A57-1242-BF89-941CA63DAABB}"/>
              </a:ext>
            </a:extLst>
          </p:cNvPr>
          <p:cNvCxnSpPr>
            <a:cxnSpLocks/>
            <a:endCxn id="31" idx="2"/>
          </p:cNvCxnSpPr>
          <p:nvPr/>
        </p:nvCxnSpPr>
        <p:spPr>
          <a:xfrm flipH="1" flipV="1">
            <a:off x="5585806" y="1880628"/>
            <a:ext cx="2" cy="25925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EECA5-F068-0A4B-90A7-B48DBEB2B351}"/>
              </a:ext>
            </a:extLst>
          </p:cNvPr>
          <p:cNvSpPr/>
          <p:nvPr/>
        </p:nvSpPr>
        <p:spPr>
          <a:xfrm>
            <a:off x="143632" y="2077692"/>
            <a:ext cx="1504536" cy="59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CatSat</a:t>
            </a:r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FDF0E871-13F6-084B-BF45-C9E3E4FE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769" y="1043449"/>
            <a:ext cx="1444074" cy="83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 err="1"/>
              <a:t>CatSat</a:t>
            </a:r>
            <a:endParaRPr lang="en-US" dirty="0"/>
          </a:p>
        </p:txBody>
      </p:sp>
      <p:pic>
        <p:nvPicPr>
          <p:cNvPr id="51" name="Picture 50" descr="AZSGC_sunset">
            <a:extLst>
              <a:ext uri="{FF2B5EF4-FFF2-40B4-BE49-F238E27FC236}">
                <a16:creationId xmlns:a16="http://schemas.microsoft.com/office/drawing/2014/main" id="{B72DBB0A-E802-724D-92A6-A873D1E02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-3279" y="5358302"/>
            <a:ext cx="899180" cy="15427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8297AA-BF31-E044-8F74-FD88AB3764CF}"/>
              </a:ext>
            </a:extLst>
          </p:cNvPr>
          <p:cNvCxnSpPr>
            <a:cxnSpLocks/>
          </p:cNvCxnSpPr>
          <p:nvPr/>
        </p:nvCxnSpPr>
        <p:spPr>
          <a:xfrm>
            <a:off x="5257377" y="2203461"/>
            <a:ext cx="623805" cy="693392"/>
          </a:xfrm>
          <a:prstGeom prst="straightConnector1">
            <a:avLst/>
          </a:prstGeom>
          <a:ln w="63500">
            <a:solidFill>
              <a:srgbClr val="6DB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29B76C-3156-2043-A772-DD4816361C37}"/>
              </a:ext>
            </a:extLst>
          </p:cNvPr>
          <p:cNvCxnSpPr>
            <a:cxnSpLocks/>
          </p:cNvCxnSpPr>
          <p:nvPr/>
        </p:nvCxnSpPr>
        <p:spPr>
          <a:xfrm>
            <a:off x="1531259" y="2988727"/>
            <a:ext cx="1095032" cy="560977"/>
          </a:xfrm>
          <a:prstGeom prst="straightConnector1">
            <a:avLst/>
          </a:prstGeom>
          <a:ln w="63500">
            <a:solidFill>
              <a:srgbClr val="6DB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CB2E93-7AF4-8845-8302-7CEB04E23106}"/>
              </a:ext>
            </a:extLst>
          </p:cNvPr>
          <p:cNvCxnSpPr>
            <a:cxnSpLocks/>
          </p:cNvCxnSpPr>
          <p:nvPr/>
        </p:nvCxnSpPr>
        <p:spPr>
          <a:xfrm>
            <a:off x="3182416" y="2438157"/>
            <a:ext cx="930162" cy="656116"/>
          </a:xfrm>
          <a:prstGeom prst="straightConnector1">
            <a:avLst/>
          </a:prstGeom>
          <a:ln w="63500">
            <a:solidFill>
              <a:srgbClr val="6DB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D38A1C-C3C3-EF4D-988E-EBE88E6A3FF3}"/>
              </a:ext>
            </a:extLst>
          </p:cNvPr>
          <p:cNvCxnSpPr>
            <a:cxnSpLocks/>
          </p:cNvCxnSpPr>
          <p:nvPr/>
        </p:nvCxnSpPr>
        <p:spPr>
          <a:xfrm>
            <a:off x="497309" y="3463019"/>
            <a:ext cx="949106" cy="551309"/>
          </a:xfrm>
          <a:prstGeom prst="straightConnector1">
            <a:avLst/>
          </a:prstGeom>
          <a:ln w="63500">
            <a:solidFill>
              <a:srgbClr val="6DB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682457-83C8-1B43-8D79-0D2366223628}"/>
              </a:ext>
            </a:extLst>
          </p:cNvPr>
          <p:cNvCxnSpPr>
            <a:cxnSpLocks/>
          </p:cNvCxnSpPr>
          <p:nvPr/>
        </p:nvCxnSpPr>
        <p:spPr>
          <a:xfrm>
            <a:off x="7153642" y="2148557"/>
            <a:ext cx="649573" cy="972493"/>
          </a:xfrm>
          <a:prstGeom prst="straightConnector1">
            <a:avLst/>
          </a:prstGeom>
          <a:ln w="63500">
            <a:solidFill>
              <a:srgbClr val="6DB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5912F9-488E-EB4B-88A5-8F45A88DA0B7}"/>
              </a:ext>
            </a:extLst>
          </p:cNvPr>
          <p:cNvCxnSpPr>
            <a:cxnSpLocks/>
          </p:cNvCxnSpPr>
          <p:nvPr/>
        </p:nvCxnSpPr>
        <p:spPr>
          <a:xfrm>
            <a:off x="9295964" y="2259942"/>
            <a:ext cx="83336" cy="1273823"/>
          </a:xfrm>
          <a:prstGeom prst="straightConnector1">
            <a:avLst/>
          </a:prstGeom>
          <a:ln w="63500">
            <a:solidFill>
              <a:srgbClr val="6DB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6261788-2F91-0D4A-A9EE-F1C0185EEA32}"/>
              </a:ext>
            </a:extLst>
          </p:cNvPr>
          <p:cNvSpPr txBox="1"/>
          <p:nvPr/>
        </p:nvSpPr>
        <p:spPr>
          <a:xfrm>
            <a:off x="6782241" y="1422783"/>
            <a:ext cx="166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Magnetic Field Vectors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F04A60-69DD-2B4C-9787-1D88DDD95D70}"/>
              </a:ext>
            </a:extLst>
          </p:cNvPr>
          <p:cNvCxnSpPr>
            <a:cxnSpLocks/>
          </p:cNvCxnSpPr>
          <p:nvPr/>
        </p:nvCxnSpPr>
        <p:spPr>
          <a:xfrm flipV="1">
            <a:off x="5585808" y="2320487"/>
            <a:ext cx="4674526" cy="2152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30">
            <a:extLst>
              <a:ext uri="{FF2B5EF4-FFF2-40B4-BE49-F238E27FC236}">
                <a16:creationId xmlns:a16="http://schemas.microsoft.com/office/drawing/2014/main" id="{9584411F-6BAD-D74F-B2F8-9BBD502AD52E}"/>
              </a:ext>
            </a:extLst>
          </p:cNvPr>
          <p:cNvSpPr txBox="1">
            <a:spLocks/>
          </p:cNvSpPr>
          <p:nvPr/>
        </p:nvSpPr>
        <p:spPr>
          <a:xfrm>
            <a:off x="10063871" y="1600978"/>
            <a:ext cx="1444074" cy="83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CatSat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1EDCF12-C5A4-4B44-B6D0-130600CE70B6}"/>
              </a:ext>
            </a:extLst>
          </p:cNvPr>
          <p:cNvCxnSpPr>
            <a:cxnSpLocks/>
          </p:cNvCxnSpPr>
          <p:nvPr/>
        </p:nvCxnSpPr>
        <p:spPr>
          <a:xfrm flipV="1">
            <a:off x="5722441" y="4369290"/>
            <a:ext cx="7095716" cy="28334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21D2D61-AA76-3441-8306-77CA995B0426}"/>
              </a:ext>
            </a:extLst>
          </p:cNvPr>
          <p:cNvSpPr txBox="1"/>
          <p:nvPr/>
        </p:nvSpPr>
        <p:spPr>
          <a:xfrm>
            <a:off x="8169452" y="4923835"/>
            <a:ext cx="166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Magnetic North</a:t>
            </a:r>
          </a:p>
          <a:p>
            <a:r>
              <a:rPr lang="en-US" dirty="0"/>
              <a:t>Pole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70B3ED3-9C82-D14A-86A2-3A066DFA030C}"/>
              </a:ext>
            </a:extLst>
          </p:cNvPr>
          <p:cNvCxnSpPr>
            <a:cxnSpLocks/>
          </p:cNvCxnSpPr>
          <p:nvPr/>
        </p:nvCxnSpPr>
        <p:spPr>
          <a:xfrm flipH="1">
            <a:off x="11004430" y="3895004"/>
            <a:ext cx="1188455" cy="843026"/>
          </a:xfrm>
          <a:prstGeom prst="straightConnector1">
            <a:avLst/>
          </a:prstGeom>
          <a:ln w="63500">
            <a:solidFill>
              <a:srgbClr val="6DB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90563E5F-0419-364A-A1C9-8FD02518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416" y="5831944"/>
            <a:ext cx="1484584" cy="10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765</Words>
  <Application>Microsoft Office PowerPoint</Application>
  <PresentationFormat>Widescreen</PresentationFormat>
  <Paragraphs>122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PT Serif</vt:lpstr>
      <vt:lpstr>Office Theme</vt:lpstr>
      <vt:lpstr>Predicting satellite-to-ground propagation effects induced by the Ionosphere</vt:lpstr>
      <vt:lpstr>     CatSat </vt:lpstr>
      <vt:lpstr>The Problem with The Ionosphere</vt:lpstr>
      <vt:lpstr>Objectives: Predicting Propagation Effects</vt:lpstr>
      <vt:lpstr>Input: Satellites Orbit path, frequency, Vertical TEC, Ground Station coordinates, </vt:lpstr>
      <vt:lpstr>Main Assumptions </vt:lpstr>
      <vt:lpstr>Test Case Input </vt:lpstr>
      <vt:lpstr>Test Case  Expectations (Not To Scale)</vt:lpstr>
      <vt:lpstr>Test Case Expectations (Not To Scale)</vt:lpstr>
      <vt:lpstr>Elevation angle (degrees) Vs Time (Ksec)</vt:lpstr>
      <vt:lpstr>Elevation angle (degrees) Vs Time (Ksec)</vt:lpstr>
      <vt:lpstr>Results</vt:lpstr>
      <vt:lpstr>PowerPoint Presentation</vt:lpstr>
      <vt:lpstr>Results</vt:lpstr>
      <vt:lpstr>Why These Predictions are Important</vt:lpstr>
      <vt:lpstr>  Conclusion/Future work</vt:lpstr>
      <vt:lpstr>    Acknowledgements</vt:lpstr>
      <vt:lpstr>     Thank You!!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satellite-to-ground propagation effects induced by the Ionosphere</dc:title>
  <dc:creator>Smith, Joshua Kristopher - (joshuaksmith)</dc:creator>
  <cp:lastModifiedBy>Michelle A. Coe</cp:lastModifiedBy>
  <cp:revision>2</cp:revision>
  <dcterms:created xsi:type="dcterms:W3CDTF">2020-04-04T00:06:18Z</dcterms:created>
  <dcterms:modified xsi:type="dcterms:W3CDTF">2020-04-09T14:42:07Z</dcterms:modified>
</cp:coreProperties>
</file>